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83" r:id="rId21"/>
    <p:sldId id="276" r:id="rId22"/>
    <p:sldId id="277" r:id="rId23"/>
    <p:sldId id="278" r:id="rId24"/>
    <p:sldId id="282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Gyu KANG" initials="HK" lastIdx="1" clrIdx="0">
    <p:extLst>
      <p:ext uri="{19B8F6BF-5375-455C-9EA6-DF929625EA0E}">
        <p15:presenceInfo xmlns:p15="http://schemas.microsoft.com/office/powerpoint/2012/main" userId="HanGyu K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1-29T22:53:10.84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8184">
    <iact:property name="dataType"/>
    <iact:actionData xml:id="d0">
      <inkml:trace xmlns:inkml="http://www.w3.org/2003/InkML" xml:id="stk0" contextRef="#ctx0" brushRef="#br0">30677 7620 0,'-22'0'8,"0"0"2,0 0-2,0 0-3,0 0 2,0 0-4,22 22-1,-23-22 0,1 0 2,0 0-1,0 0-1,0 0 1,0 0-1,0 0 1,-1 0 0,1 0-1,0 0 1,0 0-1,0 0 0,0 0-1,-1 0 1,1 0 0,0 0 0,22 23-1,-44-23 3,22 0-3,0 0 1,-1 0 0,1 0 0,0 0 1,0 0-2,0 0 0,-22 0 5,21 0-4,1 22-1,0-22 1,0 0 0,0 0-1,0 0 1,-1 0 3,1 0-4,0 0 0,0 0 0,0 0 1,0 0-1,0 0 2,22 22-2,-23-22 0,1 0 0,0 0 1,-22 0 2,22 0-3,0 0 1,-1 0 0,1 0-1,0 0 1,0 0-1,0 0 2,22 22 0,-45-22-2,23 0-1,0 0 1,0 0 1,0 0-1,0 0 1,0 0-1,-1 0 0,1 0 1,0 0-1,0 0 0,-22 22 4,22-22-4,-1 0 0,1 0 0,0 0 0,0 0 0,0 0 0,0 0 0,-1 0 1,1 0-1,0 0 0,0 0 0,-44 0 4,43 0-4,1 0 0,0 0 0,0 0 0,22 22 0,-22-22 0,0 0 0,0 0 0,-1 0 0,1 0 2,0 0 1,-44 0-3,43 0 0,1 0 0,0 0 0,0 0 1,0 0-1,0 0 1,0 0-1,-1 0 1,1 0-1,-22 0 3,22 0-3,0 0 0,0 0 1,-1 0-1,1 0 1,0 0-1,0 0 1,0 0-1,0 0 1,-23-22 1,23 22-1,0 0-1,0 0 1,0 0-1,0 0 1,-1 0 0,1 0-1,0 0 1,0 0-1,-22 0 2,22 0-2,-1 0 1,1 0-1,0 0 1,0 0 0,0 0-1,0 0-1,0 0 3,-1 0-3,-21 0 4,22 0-3,0 0 0,0 0 2,-1 0-3,1 0 1,0 0 1,0 0 0,0 0-1,0 0 0,0 0 0,-45 0 4,45 0-4,0 0 1,0 0-1,0 0 0,-1 0 0,1 0 0,0 0 1,0 0-1,0 0 0,-45-22 5,45 22-5,0 0 0,0 0 0,0 0 1,0 0-2,-1 0 1,1 0 0,0 0 0,0 0 0,0 0 0,0 0 0,0 0 4,-67 0-4,67 0 0,0 0 0,22-22 0,-23 22 0,1 0 0,0 0 0,0 0-1,0 0 1,0 0 1,0 0-2,-1 0 2,-43-22 3,22 22-4,22 0 0,-1 0 1,1 0-2,0 0 1,0 0 0,0-22 1,0 22-1,-1 0 0,1 0 1,0 0 1,-22 0-2,44-23-1,-22 23 1,0 0 1,-1 0-2,1 0 1,0 0 1,0-22 0,0 22-2,0 0 2,0 0-1,-1 0 0,-43-22 3,44 22-1,0 0-3,-1 0 1,1 0 1,0 0-1,0 0 1,0 0-1,0 0 2,0 0-3,-23-22 3,23 22-2,0 0 1,0 0-1,22-22 0,-22 22 0,0 0 0,-1 0 0,1 0 0,0 0 0,0 0 1,0 0 0,-45 0 2,45 0-2,0 0-1,0-22 0,0 22 1,0 0 0,-1 0-1,1 0 0,0 0 0,0 0 0,-44 0 4,43 0-4,23-23 0,-22 23 0,0 0 0,0 0 0,0 0 0,0 0 0,0 0 0,22-22 0,-23 22 0,1 0 0,0 0 0,-44 0 3,43 0-3,23-22 0,-22 22 0,0 0 0,0 0 0,0 0 0,0 0 0,0 0 0,-1 0 0,1 0 0,22-22 0,-22 22 1,0 0 2,-67 0-3,67-22 0,0 22 0,0 0 0,0 0 0,0 0 2,-1 0-3,23-22 1,-22 22 0,0 0 0,0 0 0,-67 0 3,67 0-3,22-22 0,-22 22 0,0 0 0,0 0 0,22-23 0,-22 23 0,0 0 0,-1 0 0,1 0 0,0 0 1,0 0-1,-22 0 3,21 0-3,23-22 0,-22 22 0,0 0 0,0 0 0,0 0 2,0 0-2,0 0 1,-1 0 4,-21-22-6,22 22 1,0 0 1,0 0 0,22-22-1,-22 22 0,-1 0 2,1 0-2,0 0 1,0 0 1,0-22-1,0 22 0,-1 0 2,1 0-2,22-22-1,-22 22 0,0 0 3,22-22-2,-22 22-1,0 0 1,0 0 1,22-23 0,-23 23-2,1 0 2,22-22 1,-22 22-2,0 0 3,22-22-5,-22 22 7,22-22-4,-22 22 2,22-22-3,0 0 3,0-1 0,-22 23-3,22-22 2,0 0 0,0 0-2,0 0 2,0 0 0,0 0-3,0-1 2,0 1 1,0 0-1,0 0 0,0 0-2,0 0 2,0 0-1,0-1 1,0 1-1,22 0 1,-22 0-2,0 0 1,22 22-1,-22-22 0,0-1 1,22 23-1,-22-22 0,0 0 2,22 0 2,0-22-5,-22 22 1,22 22 0,-22-23 0,0 1 1,0 0-1,23 22 0,-23-22 0,22 22 0,-22-22 0,0 0 0,22 22 1,0-45 1,-22 23-2,22 22 0,-22-22 0,22 0 1,-22 0 0,22 22-1,-22-22 0,23-1 1,-23 1 0,22-22 3,0 44-4,-22-22 0,22 22 0,-22-22 0,22 22 1,-22-22-1,0-1 1,22 23 0,-22-22-2,23 22 5,-23-22-4,22 22-1,-22-22 1,22 22 1,-22-22-1,0 0 1,22 22-1,-22-23 1,22 23 0,-22-22 0,22 22 1,-22-22-2,22 22 0,-22-22 0,23 22 1,-23-22 0,22 22-1,-22-22 3,22 22-3,-22-22 2,22 22-2,0 0 1,-22-23-1,22 23 1,-22-22 0,22 22-1,-22-22 2,23 22 1,21-22-2,89-45 11,-67 45-9,-66 0-3,22 22 1,1 0-2,-1 0 1,-22-22 0,22 22 0,0 0 0,0 0 0,-22-22-1,22 22 2,0 0-2,45-22 6,-45 0-5,0 22 0,0 0-1,1 0 1,-1 0 0,0 0 0,-22-23 0,22 23 0,0 0 0,0-22 0,0 22 0,1 0 0,65-22 4,-66 22-4,0 0 0,1 0 0,-1-22 1,0 22-1,0 0 0,0 0 0,0 0 0,1 0 0,-23-22 1,22 22-1,44-22 3,-44 22-4,0 0 2,1 0-1,-1 0 0,-22-22 0,22 22 0,0 0 0,0 0 1,0 0-2,-22-23 1,22 23 0,1 0 0,-1 0 3,44-22-2,1 22-1,-45 0 0,0 0 0,0 0 0,-22-22 0,22 22 0,0 0 0,1 0-1,-1 0 1,0-22 1,0 22-1,0 0 3,67 0-3,-67 0 0,0 0 0,-22-22 0,22 22 0,0 0 0,0 0 0,1 0 0,-1 0 1,0 0-2,0-22 1,0 22 0,0 0 3,67-23-3,-67 23 0,0 0 0,0 0 0,1 0 0,-1 0 0,0 0 0,0 0 0,0 0 0,22 0 0,-44-22 0,23 22 0,-1 0 0,0 0 3,111-22-2,-111 22-1,0 0 0,0 0 0,0 0-1,1 0 1,-1 0 0,0 0 1,0 0-1,0 0-1,0 0 1,23 0 4,43-22-4,-66 22 0,1 0 0,-1 0 0,0 0 0,0 0 0,0 0 0,0 0 0,0 0 0,1 0 0,-1 0 0,0 0 0,0 0 0,0 0 3,67-22-3,-67 22 0,22 0 0,-22 0 0,1 0 0,-1 0 0,0 0 0,0 0 0,0 0-1,0 0 1,0 0 1,1 0-1,-1 0 4,88 0-4,-65 0 0,-23-22 0,0 22 0,0 0 0,0 0 0,1 0 0,21 0 0,-22 0 0,0 0 0,0 0 0,0 0 0,1 0 4,109 0-4,-109 0 0,-1 0 0,22 0 0,-22 0 0,0 0 0,1 0 0,-1 0 0,22 0 0,-22 0 0,0 0 0,0 0 4,133 0-3,-132 0-2,-1 0 2,44 0-1,-44 0 0,0 0 0,1 22 0,43-22 1,-44 0-1,23 0 0,-23 0 4,111 0-3,-89 0-1,-22 0 0,0 22 0,0-22 0,0 0 0,1 0 0,-1 0 0,0 0 0,0 0 0,0 0 0,0 0 3,67 0-3,-67 0 0,0 0 0,0 0 0,1 0 1,-1 22-1,0-22 1,0 0 0,0 0 0,0 0 1,0 0-2,1 0 3,-1 0-2,0 0 2,-22 22-3,22-22 2,0 0-1,0 0 1,-22 22-1,23-22 0,-1 0 1,0 0 0,0 0 0,0 0-1,-22 23-1,22-23 1,0 0 0,1 0 0,-1 0 0,-22 22-1,22-22 0,0 0 3,0 22-3,0-22 0,0 0 0,1 0 1,-1 0 0,-22 22-1,22-22 0,0 0 0,0 0 2,-22 22-3,22-22 1,23 0 2,-45 22-1,22-22-1,0 0 1,0 0-1,0 23 2,0-23-1,-22 22 0,23-22-1,-1 0 2,-22 22-2,22-22 1,0 0 0,-22 22 0,22-22-1,0 0 2,-22 22 0,22-22-1,-22 22 1,23-22-2,-1 0 5,-22 22-4,22-22 4,0 23-3,-22-1-1,22-22 1,-22 22 1,22-22-3,1 0 3,-23 22-3,22-22 1,-22 22 0,22-22-1,0 0 1,-22 22 1,22-22 2,0 22-5,0-22 1,-22 23 1,23-23-1,-1 0 1,-22 22-1,22-22 0,0 0 2,-22 22-2,22-22 0,0 22 4,0-22-4,-22 22 0,23-22 1,-1 0 0,-22 22 0,22-22 1,-22 23 1,22-23-4,0 0 6,-22 22-5,22-22 9,-22 22-1,22-22 15,-22 22-21,23-22 3,-23 22-2,22 0 3,0-22 0,-22 22-4,22 1 1,0-1 0,-22 0 0,22-22-2,-22 22 1,23-22 1,-23 22 0,0 0 1,22-22-3,-22 23 0,0-1 7,22-22-8,-22 22 4,0 0 2,22-22-1,-22 22-5,0 0 8,22-22-7,-22 22 4,22-22 3,-22 23-5,22-1 3,-22 0-1,23 0-1,-23 0 2,0 0-2,22-22-2,-22 22-1,0 1 4,0-1 3,0 0-1,0 0 0,0 0 3,0 0-6,0 1 8,0-1-1,0 0-5,0 0 4,0 0-5,0 0 1,-22-22-4,22 22 2,-23-22-3,23 23 3,-22-23-4,22 22 1,-22-22 4,22 22-3,-22-22-2,0 0 4,22 22-2,-22-22-1,22 22 3,-22-22-4,-1 0 3,23 22-2,-22-22 4,22 23 1,-22-23-6,22 22 5,-22-22-5,0 0 6,22 22-6,-22-22 6,22 22-5,-23-22 4,1 22-2,0-22 0,22 22-2,-22-22 0,0 0 3,22 22-5,-22-22 3,22 23-1,-22-23-1,-1 0 2,1 22 1,0-22-2,22 22 1,-22-22-2,0 0 1,22 22 0,-22-22 0,0 0 2,22 22-3,-23-22 0,1 0 3,22 22-4,-22-22 2,0 0 3,0 0-1,22 22-3,-22-22 1,0 0 2,22 23-2,-23-23 0,1 0 2,0 0 0,22 22-2,-22-22 0,0 0 3,22 22-3,-22-22 1,-1 0 0,1 0 1,0 0-1,22 22-1,-22-22 0,0 0 1,0 0 1,0 0 0,-1 0-1,1 0 2,22 22-3,-22-22 2,0 0 3,0 0 3,0 0 31,0 0-35,22 22 0,-23-22-4,1 0 2,0 0 1,0 0-1,0 0 1,22 23 2,-22-23-2,-1 0-3,1 0 5,0 0-2,0 0 3,0 0 4,22 22 30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7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8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3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3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microsoft.com/office/2011/relationships/inkAction" Target="../ink/inkAction1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2A7D-82AB-4D03-8CD2-35F886D72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Hotels in Madison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AB870-E54E-47E4-89CB-13D791681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Hangyu</a:t>
            </a:r>
            <a:r>
              <a:rPr lang="en-US" dirty="0"/>
              <a:t> Kang, </a:t>
            </a:r>
            <a:r>
              <a:rPr lang="en-US" dirty="0" err="1"/>
              <a:t>Xiangyu</a:t>
            </a:r>
            <a:r>
              <a:rPr lang="en-US" dirty="0"/>
              <a:t> Wang, </a:t>
            </a:r>
            <a:r>
              <a:rPr lang="en-US" dirty="0" err="1"/>
              <a:t>Ruyan</a:t>
            </a:r>
            <a:r>
              <a:rPr lang="en-US" dirty="0"/>
              <a:t> Zhou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33"/>
    </mc:Choice>
    <mc:Fallback xmlns="">
      <p:transition spd="slow" advTm="34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831576" y="1906072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Words associated with location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1169773" y="2217301"/>
            <a:ext cx="492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Shuttle, downtown, airport, distance, bar, location, restaurant, park, near, club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90AC2-0E38-4FEE-A41D-92F00AD06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453" y="2090738"/>
            <a:ext cx="3462397" cy="4383656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7"/>
    </mc:Choice>
    <mc:Fallback xmlns="">
      <p:transition spd="slow" advTm="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838992" y="1792936"/>
            <a:ext cx="48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Words associated with atmosphere of hotels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1177190" y="2157548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9D5C5-69BC-412D-A78D-65E135E2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35" y="3097739"/>
            <a:ext cx="3709240" cy="358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D93B9-3273-4D58-A1AE-C091BE348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919" y="3097739"/>
            <a:ext cx="3709241" cy="3569599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8"/>
    </mc:Choice>
    <mc:Fallback xmlns="">
      <p:transition spd="slow" advTm="2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Statistical Test For the Chosen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346C0-3036-462C-9DB7-9BC64747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90814"/>
            <a:ext cx="3516721" cy="70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CBE20-6BB5-4C53-99D7-88F18740A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637" y="3038687"/>
            <a:ext cx="5562293" cy="409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A55BE-2507-45B8-A9AB-B36038923945}"/>
              </a:ext>
            </a:extLst>
          </p:cNvPr>
          <p:cNvSpPr txBox="1"/>
          <p:nvPr/>
        </p:nvSpPr>
        <p:spPr>
          <a:xfrm>
            <a:off x="939800" y="24183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Multinomial 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21487-C9EF-436C-89B8-C5340CFFB653}"/>
              </a:ext>
            </a:extLst>
          </p:cNvPr>
          <p:cNvSpPr txBox="1"/>
          <p:nvPr/>
        </p:nvSpPr>
        <p:spPr>
          <a:xfrm>
            <a:off x="939800" y="39385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Backward AIC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03F32-43DD-464A-AD4E-65AF92803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28" y="4339345"/>
            <a:ext cx="7663017" cy="1271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E5A90-69F0-48A7-9972-2DC334FF3048}"/>
              </a:ext>
            </a:extLst>
          </p:cNvPr>
          <p:cNvSpPr txBox="1"/>
          <p:nvPr/>
        </p:nvSpPr>
        <p:spPr>
          <a:xfrm>
            <a:off x="838200" y="5931074"/>
            <a:ext cx="6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Select out influential words for determining star rating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DC3CB-F77A-47E3-93E8-94D189E262FC}"/>
              </a:ext>
            </a:extLst>
          </p:cNvPr>
          <p:cNvSpPr txBox="1"/>
          <p:nvPr/>
        </p:nvSpPr>
        <p:spPr>
          <a:xfrm>
            <a:off x="838200" y="1844908"/>
            <a:ext cx="506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Word Embedding Dataset into 4 Datasets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24"/>
    </mc:Choice>
    <mc:Fallback xmlns="">
      <p:transition spd="slow" advTm="1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SELECTED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16E2B-9C50-4E98-8AF7-37E156839303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0E1CE-54A8-46C6-AA27-2C9D32544B45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2A983-2FB8-42DF-B31E-D8DC451D8898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1D9D0-5697-4602-BF3C-9A167559DCA0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772178-684D-4939-99CA-08F7B2000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8"/>
    </mc:Choice>
    <mc:Fallback xmlns="">
      <p:transition spd="slow" advTm="1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4F845-2FBF-421E-8916-EB400A184E65}"/>
              </a:ext>
            </a:extLst>
          </p:cNvPr>
          <p:cNvSpPr txBox="1"/>
          <p:nvPr/>
        </p:nvSpPr>
        <p:spPr>
          <a:xfrm>
            <a:off x="939800" y="213059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How to determine low rated and high rated hotels?</a:t>
            </a:r>
          </a:p>
          <a:p>
            <a:pPr algn="just"/>
            <a:r>
              <a:rPr lang="en-US" dirty="0"/>
              <a:t>	Average rates &gt; 3.5 (Median of Average Rate) =&gt; High Rated Hotels</a:t>
            </a:r>
          </a:p>
          <a:p>
            <a:pPr algn="just"/>
            <a:r>
              <a:rPr lang="en-US" dirty="0"/>
              <a:t>	Average rates &lt; 3.5 =&gt; Low Rated Hotels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F17DB-24DD-4303-B134-DF733B8F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053929"/>
            <a:ext cx="5476505" cy="7889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D525FA-9714-430F-B684-79D15A35F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6"/>
    </mc:Choice>
    <mc:Fallback xmlns="">
      <p:transition spd="slow" advTm="2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3FAC4-DA83-4622-8EF8-CC43BDD0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9" y="3508039"/>
            <a:ext cx="2618459" cy="2378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1809A-0C86-4C85-8AC2-506B72A2E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26" y="3508039"/>
            <a:ext cx="2618459" cy="2469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F939E-5C3E-461A-8D11-8F5C89426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824" y="2407035"/>
            <a:ext cx="3686175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AC110-B330-4C52-A53B-BEA285867FB2}"/>
              </a:ext>
            </a:extLst>
          </p:cNvPr>
          <p:cNvSpPr txBox="1"/>
          <p:nvPr/>
        </p:nvSpPr>
        <p:spPr>
          <a:xfrm>
            <a:off x="860406" y="2426632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Low Rated Hotel </a:t>
            </a:r>
          </a:p>
          <a:p>
            <a:pPr algn="just"/>
            <a:r>
              <a:rPr lang="en-US" dirty="0"/>
              <a:t>22 Hotels</a:t>
            </a:r>
          </a:p>
          <a:p>
            <a:pPr algn="just"/>
            <a:r>
              <a:rPr lang="en-US" dirty="0"/>
              <a:t>567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2B3E-83AC-4477-BA22-A865D3CD1328}"/>
              </a:ext>
            </a:extLst>
          </p:cNvPr>
          <p:cNvSpPr txBox="1"/>
          <p:nvPr/>
        </p:nvSpPr>
        <p:spPr>
          <a:xfrm>
            <a:off x="4241800" y="2407035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High Rated Hotel </a:t>
            </a:r>
          </a:p>
          <a:p>
            <a:pPr algn="just"/>
            <a:r>
              <a:rPr lang="en-US" dirty="0"/>
              <a:t>23 Hotels</a:t>
            </a:r>
          </a:p>
          <a:p>
            <a:pPr algn="just"/>
            <a:r>
              <a:rPr lang="en-US" dirty="0"/>
              <a:t>965 Reviews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2DDBB4-6027-430F-B47B-823CA51D5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1"/>
    </mc:Choice>
    <mc:Fallback xmlns="">
      <p:transition spd="slow" advTm="1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B1FA3-66B5-486A-B7B8-3F25E42F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34" y="2748506"/>
            <a:ext cx="3202391" cy="2183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E8DF6F-480B-4B9B-8EF8-5F2CD44FD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60" y="1898292"/>
            <a:ext cx="3748490" cy="1125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E69D6E-8DBD-471E-B1EE-D4F619D8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060" y="3112158"/>
            <a:ext cx="3748490" cy="12252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9F5332-4C61-42A5-9A8E-2758FD369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060" y="4430504"/>
            <a:ext cx="3748490" cy="1149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96E618-DC60-4482-9FB0-2DD4A993C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5238" y="1898292"/>
            <a:ext cx="3624425" cy="1125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3DBBD4-C8D1-4F19-BC8B-D84CC61A5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5238" y="3129082"/>
            <a:ext cx="3624425" cy="11348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D719CC-211B-48F0-ACC4-3F4DB7BF8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5238" y="4430504"/>
            <a:ext cx="3624425" cy="1137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2899321" y="585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5AEBA2-E728-4839-999F-B88E6A0B4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7"/>
    </mc:Choice>
    <mc:Fallback xmlns="">
      <p:transition spd="slow" advTm="11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94246" y="204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FCC3B94-F0E2-4F00-A77C-0DC044B22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0275"/>
              </p:ext>
            </p:extLst>
          </p:nvPr>
        </p:nvGraphicFramePr>
        <p:xfrm>
          <a:off x="1708696" y="2874109"/>
          <a:ext cx="5528368" cy="25894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82092">
                  <a:extLst>
                    <a:ext uri="{9D8B030D-6E8A-4147-A177-3AD203B41FA5}">
                      <a16:colId xmlns:a16="http://schemas.microsoft.com/office/drawing/2014/main" val="2257105138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85332343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795536337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1838484444"/>
                    </a:ext>
                  </a:extLst>
                </a:gridCol>
              </a:tblGrid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8829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51148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Breakfast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118329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66360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6167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Comfortable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1567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14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279E-026D-4623-9EA8-EE003A607B72}"/>
              </a:ext>
            </a:extLst>
          </p:cNvPr>
          <p:cNvSpPr txBox="1"/>
          <p:nvPr/>
        </p:nvSpPr>
        <p:spPr>
          <a:xfrm>
            <a:off x="1708696" y="2437244"/>
            <a:ext cx="345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Test P-values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0222D0-1970-4FE7-B148-EEC3CDE5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089" y="2410345"/>
            <a:ext cx="3228336" cy="969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CBA94-AEF8-443C-A3DE-14825BCD23C1}"/>
              </a:ext>
            </a:extLst>
          </p:cNvPr>
          <p:cNvSpPr txBox="1"/>
          <p:nvPr/>
        </p:nvSpPr>
        <p:spPr>
          <a:xfrm>
            <a:off x="7982589" y="4325034"/>
            <a:ext cx="309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</a:t>
            </a:r>
            <a:r>
              <a:rPr lang="en-US" dirty="0" err="1"/>
              <a:t>val</a:t>
            </a:r>
            <a:r>
              <a:rPr lang="en-US" dirty="0"/>
              <a:t> &lt; 0.05</a:t>
            </a:r>
          </a:p>
          <a:p>
            <a:r>
              <a:rPr lang="en-US" dirty="0"/>
              <a:t>There is significant difference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402FB2C-F274-4A06-A8DB-64C6E29DCB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8"/>
    </mc:Choice>
    <mc:Fallback xmlns="">
      <p:transition spd="slow" advTm="21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80867" y="2117061"/>
            <a:ext cx="164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BAF3F-C492-42FC-A02B-CF75A7DE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67" y="2488670"/>
            <a:ext cx="3180398" cy="3900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DD5EB-7FB8-4165-A478-AB1395620B63}"/>
              </a:ext>
            </a:extLst>
          </p:cNvPr>
          <p:cNvSpPr txBox="1"/>
          <p:nvPr/>
        </p:nvSpPr>
        <p:spPr>
          <a:xfrm>
            <a:off x="4009415" y="2049754"/>
            <a:ext cx="1104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5F89F-041B-4F8F-B6CF-0345FF099959}"/>
              </a:ext>
            </a:extLst>
          </p:cNvPr>
          <p:cNvSpPr txBox="1"/>
          <p:nvPr/>
        </p:nvSpPr>
        <p:spPr>
          <a:xfrm>
            <a:off x="7758888" y="1971234"/>
            <a:ext cx="1054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D5DA1-B3AC-4C1F-A91D-4B8AE6FD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415" y="2419087"/>
            <a:ext cx="3326647" cy="3970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442B82-5823-40A8-A37B-C4A0AC33F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89" y="2340566"/>
            <a:ext cx="3326648" cy="40142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5642F15-118D-48E2-9B46-125F6A631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4"/>
    </mc:Choice>
    <mc:Fallback xmlns="">
      <p:transition spd="slow" advTm="2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37958-472A-45D0-8D30-30BF833FA9A8}"/>
              </a:ext>
            </a:extLst>
          </p:cNvPr>
          <p:cNvSpPr txBox="1"/>
          <p:nvPr/>
        </p:nvSpPr>
        <p:spPr>
          <a:xfrm>
            <a:off x="421869" y="2105543"/>
            <a:ext cx="1073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9CC98-22B5-4C3E-8719-49E57A8C2E36}"/>
              </a:ext>
            </a:extLst>
          </p:cNvPr>
          <p:cNvSpPr txBox="1"/>
          <p:nvPr/>
        </p:nvSpPr>
        <p:spPr>
          <a:xfrm>
            <a:off x="4198531" y="2105543"/>
            <a:ext cx="151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Comfortable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DE61D-F01B-4ECC-A91D-27C6FEBD081E}"/>
              </a:ext>
            </a:extLst>
          </p:cNvPr>
          <p:cNvSpPr txBox="1"/>
          <p:nvPr/>
        </p:nvSpPr>
        <p:spPr>
          <a:xfrm>
            <a:off x="7947569" y="2105543"/>
            <a:ext cx="1102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Spacious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E6CF73-75F1-4C53-96B9-2192C96C5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9" y="2474875"/>
            <a:ext cx="3415879" cy="4057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E7A0D6-E8D1-4B38-ADDF-6F139527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531" y="2474875"/>
            <a:ext cx="3458865" cy="4057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A42D02-2202-4B11-9932-299B436D4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094" y="2474875"/>
            <a:ext cx="3458865" cy="40120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C8BA70-B6E9-419B-9209-3AC40505D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0"/>
    </mc:Choice>
    <mc:Fallback xmlns="">
      <p:transition spd="slow" advTm="7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456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198"/>
            <a:ext cx="10515600" cy="32255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</a:t>
            </a:r>
            <a:r>
              <a:rPr lang="en-US" dirty="0" err="1"/>
              <a:t>review_city.json</a:t>
            </a:r>
            <a:r>
              <a:rPr lang="en-US" dirty="0"/>
              <a:t> to </a:t>
            </a:r>
            <a:r>
              <a:rPr lang="en-US" dirty="0" err="1"/>
              <a:t>business_city.json</a:t>
            </a:r>
            <a:r>
              <a:rPr lang="en-US" dirty="0"/>
              <a:t> according to the corresponding business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categories that contains hotels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business name that contains hotel, inn, Hilton, Courtyard, Edge, Place, Graduate, Wyndham, Suites, Motel, Lodge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city = Madison, and drop the city and state column</a:t>
            </a: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38"/>
    </mc:Choice>
    <mc:Fallback xmlns="">
      <p:transition spd="slow" advTm="37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strategy for low Rated Hotels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Adjust the lodging fare properly</a:t>
            </a:r>
          </a:p>
          <a:p>
            <a:r>
              <a:rPr lang="en-US" dirty="0"/>
              <a:t>Improve the quality of breakfast</a:t>
            </a:r>
          </a:p>
          <a:p>
            <a:r>
              <a:rPr lang="en-US" dirty="0"/>
              <a:t> Secure the parking spots for their customers</a:t>
            </a:r>
          </a:p>
          <a:p>
            <a:r>
              <a:rPr lang="en-US" dirty="0"/>
              <a:t>Provide public transportation to overcome the disadvantage of the location</a:t>
            </a:r>
          </a:p>
          <a:p>
            <a:r>
              <a:rPr lang="en-US" dirty="0"/>
              <a:t>Change some interior parts of the room to make customers feel comfortable and spacious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09E4B6-970D-486B-B530-CFB1C245E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3"/>
    </mc:Choice>
    <mc:Fallback xmlns="">
      <p:transition spd="slow" advTm="2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AC hotel by Marriott in downtown </a:t>
            </a:r>
            <a:r>
              <a:rPr lang="en-US" sz="3600" dirty="0" err="1"/>
              <a:t>madison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781DD-3D89-49DB-9FB1-BA8BE653D709}"/>
              </a:ext>
            </a:extLst>
          </p:cNvPr>
          <p:cNvSpPr txBox="1"/>
          <p:nvPr/>
        </p:nvSpPr>
        <p:spPr>
          <a:xfrm>
            <a:off x="759072" y="2160344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Rate : 3.4545 ≈ 3.46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CC69A-0090-43AD-8D00-A7683D028E8A}"/>
              </a:ext>
            </a:extLst>
          </p:cNvPr>
          <p:cNvSpPr txBox="1"/>
          <p:nvPr/>
        </p:nvSpPr>
        <p:spPr>
          <a:xfrm>
            <a:off x="759071" y="2529676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1804-07A4-4B26-9C82-8A0CD2B6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1" y="2897084"/>
            <a:ext cx="3594293" cy="3475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8FC65-9654-4726-8FD8-C1BD2BCA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70" y="2897083"/>
            <a:ext cx="3266868" cy="3475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AEAF4-4FE9-4166-B44E-5310593EB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044" y="2897083"/>
            <a:ext cx="3223236" cy="347505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5589B73-F4A0-4C22-A3F4-62FD8322A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1"/>
    </mc:Choice>
    <mc:Fallback xmlns="">
      <p:transition spd="slow" advTm="2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E7228-201D-4768-B85F-E1ED4F76E008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E4210-D82B-44D3-812C-2FBB91073D1E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B7676-3C61-4380-9C81-B0AF3C6BD1A2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87F18-5FEA-4456-9914-0644EE67A501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F89878-10B9-455E-A1B3-BF9501D10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0"/>
    </mc:Choice>
    <mc:Fallback xmlns="">
      <p:transition spd="slow" advTm="1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90345-A6E5-4B3C-B3F8-FE27CABC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75" y="1853468"/>
            <a:ext cx="3723008" cy="234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DE09F-30D6-496B-BF99-4E1288C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367" y="1853468"/>
            <a:ext cx="3507947" cy="234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A6DFA-5073-4B07-9091-BE0B6BAD8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511" y="1844891"/>
            <a:ext cx="3664534" cy="234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6AC16-2CCA-40BC-900D-72261D6DB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75" y="4263984"/>
            <a:ext cx="3723008" cy="238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666EB-E2FD-4A74-BEA7-52894C7DC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367" y="4263983"/>
            <a:ext cx="3507947" cy="2439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A68CF-1384-4E64-94A8-E744F6707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2698" y="4263983"/>
            <a:ext cx="3671347" cy="2408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77120" y="1818360"/>
              <a:ext cx="2942640" cy="981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7760" y="1809000"/>
                <a:ext cx="2961360" cy="9997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383EEF5-8FE3-4D74-A02D-C4ABA334D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5"/>
    </mc:Choice>
    <mc:Fallback xmlns="">
      <p:transition spd="slow" advTm="2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2364-473E-4E17-BEF3-963EE89C9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626" y="3386176"/>
            <a:ext cx="2722382" cy="332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9E3A8-177F-481E-9A9D-442DA709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470" y="3402674"/>
            <a:ext cx="2695840" cy="332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68644-FC2E-4712-96F6-182DAB9DC874}"/>
              </a:ext>
            </a:extLst>
          </p:cNvPr>
          <p:cNvSpPr txBox="1"/>
          <p:nvPr/>
        </p:nvSpPr>
        <p:spPr>
          <a:xfrm>
            <a:off x="2938197" y="3025332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01040-E985-44CE-8F52-30C73FC909B1}"/>
              </a:ext>
            </a:extLst>
          </p:cNvPr>
          <p:cNvSpPr txBox="1"/>
          <p:nvPr/>
        </p:nvSpPr>
        <p:spPr>
          <a:xfrm>
            <a:off x="7121718" y="2990997"/>
            <a:ext cx="84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E23219-B925-4C28-AED6-44602872C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93627"/>
              </p:ext>
            </p:extLst>
          </p:nvPr>
        </p:nvGraphicFramePr>
        <p:xfrm>
          <a:off x="1941610" y="1967953"/>
          <a:ext cx="7126191" cy="1023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2133">
                  <a:extLst>
                    <a:ext uri="{9D8B030D-6E8A-4147-A177-3AD203B41FA5}">
                      <a16:colId xmlns:a16="http://schemas.microsoft.com/office/drawing/2014/main" val="837727005"/>
                    </a:ext>
                  </a:extLst>
                </a:gridCol>
                <a:gridCol w="960321">
                  <a:extLst>
                    <a:ext uri="{9D8B030D-6E8A-4147-A177-3AD203B41FA5}">
                      <a16:colId xmlns:a16="http://schemas.microsoft.com/office/drawing/2014/main" val="4235522414"/>
                    </a:ext>
                  </a:extLst>
                </a:gridCol>
                <a:gridCol w="754538">
                  <a:extLst>
                    <a:ext uri="{9D8B030D-6E8A-4147-A177-3AD203B41FA5}">
                      <a16:colId xmlns:a16="http://schemas.microsoft.com/office/drawing/2014/main" val="2808617371"/>
                    </a:ext>
                  </a:extLst>
                </a:gridCol>
                <a:gridCol w="537322">
                  <a:extLst>
                    <a:ext uri="{9D8B030D-6E8A-4147-A177-3AD203B41FA5}">
                      <a16:colId xmlns:a16="http://schemas.microsoft.com/office/drawing/2014/main" val="1949642042"/>
                    </a:ext>
                  </a:extLst>
                </a:gridCol>
                <a:gridCol w="775878">
                  <a:extLst>
                    <a:ext uri="{9D8B030D-6E8A-4147-A177-3AD203B41FA5}">
                      <a16:colId xmlns:a16="http://schemas.microsoft.com/office/drawing/2014/main" val="3180471016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1461553670"/>
                    </a:ext>
                  </a:extLst>
                </a:gridCol>
                <a:gridCol w="765970">
                  <a:extLst>
                    <a:ext uri="{9D8B030D-6E8A-4147-A177-3AD203B41FA5}">
                      <a16:colId xmlns:a16="http://schemas.microsoft.com/office/drawing/2014/main" val="2560417299"/>
                    </a:ext>
                  </a:extLst>
                </a:gridCol>
                <a:gridCol w="657744">
                  <a:extLst>
                    <a:ext uri="{9D8B030D-6E8A-4147-A177-3AD203B41FA5}">
                      <a16:colId xmlns:a16="http://schemas.microsoft.com/office/drawing/2014/main" val="3619180439"/>
                    </a:ext>
                  </a:extLst>
                </a:gridCol>
                <a:gridCol w="538847">
                  <a:extLst>
                    <a:ext uri="{9D8B030D-6E8A-4147-A177-3AD203B41FA5}">
                      <a16:colId xmlns:a16="http://schemas.microsoft.com/office/drawing/2014/main" val="3226147794"/>
                    </a:ext>
                  </a:extLst>
                </a:gridCol>
                <a:gridCol w="808651">
                  <a:extLst>
                    <a:ext uri="{9D8B030D-6E8A-4147-A177-3AD203B41FA5}">
                      <a16:colId xmlns:a16="http://schemas.microsoft.com/office/drawing/2014/main" val="4154989613"/>
                    </a:ext>
                  </a:extLst>
                </a:gridCol>
              </a:tblGrid>
              <a:tr h="4148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staff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breakfast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desk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wall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parking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restaurant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bar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downtown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0698353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0.50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0.18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0.54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0.14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0.24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3317877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comfortable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modern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clean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quiet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smell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0645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0.76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0.42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0.69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0.09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341312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1F3E89-1113-4B57-9E23-27E85081F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9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9"/>
    </mc:Choice>
    <mc:Fallback xmlns="">
      <p:transition spd="slow" advTm="21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strategy for AC hotel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Improve the quality of breakfast</a:t>
            </a:r>
          </a:p>
          <a:p>
            <a:r>
              <a:rPr lang="en-US" dirty="0"/>
              <a:t>Improve the quality of the desks in each room.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7770C3-2C97-4F5C-993E-9AB06111D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4"/>
    </mc:Choice>
    <mc:Fallback xmlns="">
      <p:transition spd="slow" advTm="1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marL="685800" lvl="1" indent="-457200">
              <a:buAutoNum type="arabicPeriod"/>
            </a:pPr>
            <a:r>
              <a:rPr lang="en-US" dirty="0"/>
              <a:t>Easily understand the concepts of  the analysis</a:t>
            </a:r>
          </a:p>
          <a:p>
            <a:pPr marL="685800" lvl="1" indent="-457200">
              <a:buAutoNum type="arabicPeriod"/>
            </a:pPr>
            <a:r>
              <a:rPr lang="en-US" dirty="0"/>
              <a:t>Capture overall customers’ evaluations at once.</a:t>
            </a:r>
          </a:p>
          <a:p>
            <a:r>
              <a:rPr lang="en-US" dirty="0"/>
              <a:t>Cons</a:t>
            </a:r>
          </a:p>
          <a:p>
            <a:pPr marL="685800" lvl="1" indent="-457200">
              <a:buAutoNum type="arabicPeriod"/>
            </a:pPr>
            <a:r>
              <a:rPr lang="en-US" dirty="0"/>
              <a:t>Cannot capture the </a:t>
            </a:r>
            <a:r>
              <a:rPr lang="en-US"/>
              <a:t>detailed evaluation.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25C879C-4F33-481F-B6EF-4FBD7AF7E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6"/>
    </mc:Choice>
    <mc:Fallback xmlns="">
      <p:transition spd="slow" advTm="3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5301-20E5-4F8B-A7BC-AECB5B5D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Shiny </a:t>
            </a:r>
            <a:r>
              <a:rPr lang="en-US" dirty="0"/>
              <a:t>app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21F5256-18CF-4A68-8849-E6488012C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936"/>
            <a:ext cx="12192000" cy="5065064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57C07D2-950E-44A9-BE70-661C1EA6E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0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44"/>
    </mc:Choice>
    <mc:Fallback xmlns="">
      <p:transition spd="slow" advTm="51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4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3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Drop all columns except rated star, review text, name, address, postal code, average rates, attributes of businesses, categories of business.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Break the review text into word by word, get rid of stop words and special characters and make it into matrix form.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Combine it to the original dataset</a:t>
            </a:r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8E774-7C42-4A13-8FB2-21C006F9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4" y="3978367"/>
            <a:ext cx="6954694" cy="2600233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21"/>
    </mc:Choice>
    <mc:Fallback xmlns="">
      <p:transition spd="slow" advTm="38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678C4-48FF-4118-A818-91AD1E085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40"/>
            <a:ext cx="10114503" cy="2038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  <a:p>
            <a:pPr marL="0" indent="0">
              <a:buNone/>
            </a:pPr>
            <a:r>
              <a:rPr lang="en-US" dirty="0"/>
              <a:t>1532 rows =&gt; reviews about hotels in Madison</a:t>
            </a:r>
          </a:p>
          <a:p>
            <a:pPr marL="0" indent="0">
              <a:buNone/>
            </a:pPr>
            <a:r>
              <a:rPr lang="en-US" dirty="0"/>
              <a:t>1395 columns =&gt; Word Frequency</a:t>
            </a:r>
          </a:p>
          <a:p>
            <a:pPr marL="0" indent="0">
              <a:buNone/>
            </a:pPr>
            <a:r>
              <a:rPr lang="en-US" dirty="0"/>
              <a:t>10 columns =&gt; About business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67057"/>
            <a:ext cx="8299363" cy="2790877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2"/>
    </mc:Choice>
    <mc:Fallback xmlns="">
      <p:transition spd="slow" advTm="4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028982"/>
            <a:ext cx="6832140" cy="229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DF906-5E10-44C9-81D0-C25915AB5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217" y="4652061"/>
            <a:ext cx="9334500" cy="14573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9417820" y="317278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7841347" y="3189701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5147733" y="6308908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7"/>
    </mc:Choice>
    <mc:Fallback xmlns="">
      <p:transition spd="slow" advTm="6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4644387" y="202212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1931614" y="1815292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6255650" y="1781469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44E67-5DCD-4264-93E8-BD9F4D3C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70" y="3729901"/>
            <a:ext cx="6822917" cy="199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11F84-790A-489E-8B4F-48B46E920277}"/>
              </a:ext>
            </a:extLst>
          </p:cNvPr>
          <p:cNvSpPr txBox="1"/>
          <p:nvPr/>
        </p:nvSpPr>
        <p:spPr>
          <a:xfrm>
            <a:off x="3089116" y="3371970"/>
            <a:ext cx="436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we reduced the overlapping count to 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EC555C-A2EC-4C0F-9BEC-EA7E209BD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99" y="2279231"/>
            <a:ext cx="3124200" cy="981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3F9AC-EB5A-4BCF-ACB5-43D57A0B2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592" y="2299005"/>
            <a:ext cx="3829050" cy="1000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2F2419-2BA6-4F17-8305-A445ADC31840}"/>
              </a:ext>
            </a:extLst>
          </p:cNvPr>
          <p:cNvSpPr txBox="1"/>
          <p:nvPr/>
        </p:nvSpPr>
        <p:spPr>
          <a:xfrm>
            <a:off x="2106983" y="5735872"/>
            <a:ext cx="682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Second, we excluded unmeaningful words, by selecting out the words more used than 3</a:t>
            </a:r>
            <a:r>
              <a:rPr lang="en-US" baseline="30000" dirty="0"/>
              <a:t>rd</a:t>
            </a:r>
            <a:r>
              <a:rPr lang="en-US" dirty="0"/>
              <a:t> quantile(53.00)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12867E-10FB-451A-AF5B-93DCB7F02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484" y="6334907"/>
            <a:ext cx="3019425" cy="36195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5"/>
    </mc:Choice>
    <mc:Fallback xmlns="">
      <p:transition spd="slow" advTm="2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(Exploratory Data Analysis)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CB853-3FBA-4A3C-9E88-F9BC5DD9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3" y="2661962"/>
            <a:ext cx="5252273" cy="3429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6480044" y="1882328"/>
            <a:ext cx="454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Words associated with service and furniture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6480045" y="2963864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Words associated with facility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6480045" y="4023058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Words associated with location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6480045" y="5027127"/>
            <a:ext cx="454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Words associated with atmosphere of hotels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6818242" y="2211873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Staff, service, manager, reservation, breakfast, coffee, drink, price, suite, bed, desk, </a:t>
            </a:r>
            <a:r>
              <a:rPr lang="en-US" sz="1400" dirty="0" err="1"/>
              <a:t>wifi</a:t>
            </a:r>
            <a:r>
              <a:rPr lang="en-US" sz="1400" dirty="0"/>
              <a:t>, tv, fridge, pillow, towel, booked, food, microwave, dinner, money, fruit, buffet, beer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6818242" y="335933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Room, bathroom, pool, tub, shower, lobby, elevator, wall, parking, gym, amenity, size, light, car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6818242" y="433428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Shuttle, downtown, airport, distance, bar, location, restaurant, park, near, club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6818242" y="5448889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3"/>
    </mc:Choice>
    <mc:Fallback xmlns="">
      <p:transition spd="slow" advTm="19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141330" y="1899126"/>
            <a:ext cx="45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Words associated with service and furniture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284191" y="2228671"/>
            <a:ext cx="4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Staff, service, manager, reservation, breakfast, coffee, drink, price, suite, bed, desk, </a:t>
            </a:r>
            <a:r>
              <a:rPr lang="en-US" dirty="0" err="1"/>
              <a:t>wifi</a:t>
            </a:r>
            <a:r>
              <a:rPr lang="en-US" dirty="0"/>
              <a:t>, tv, fridge, pillow, towel, booked, food, microwave, dinner, money, fruit, buffet, beer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490B1-B075-449A-A8DD-397447B14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345" y="900316"/>
            <a:ext cx="3339742" cy="3169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DEDB-3B6F-4C96-804E-5859E1511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205" y="3177359"/>
            <a:ext cx="3652595" cy="3509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E65A7-61C3-4AE4-A387-AC7D7A846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858" y="4285358"/>
            <a:ext cx="3520717" cy="2288466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03"/>
    </mc:Choice>
    <mc:Fallback xmlns="">
      <p:transition spd="slow" advTm="32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831576" y="1920754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Words associated with facility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1169773" y="2316227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Room, bathroom, pool, tub, shower, lobby, elevator, wall, parking, gym, amenity, size, light,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088DC-6089-4772-9F78-636C6B3C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5" y="2218685"/>
            <a:ext cx="4414837" cy="422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E35E9-5451-465D-A0E5-9275ED9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562" y="3429000"/>
            <a:ext cx="4414838" cy="2875252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62"/>
    </mc:Choice>
    <mc:Fallback xmlns="">
      <p:transition spd="slow" advTm="31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1082</TotalTime>
  <Words>1061</Words>
  <Application>Microsoft Office PowerPoint</Application>
  <PresentationFormat>Widescreen</PresentationFormat>
  <Paragraphs>185</Paragraphs>
  <Slides>27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Corbel</vt:lpstr>
      <vt:lpstr>Wingdings</vt:lpstr>
      <vt:lpstr>Banded</vt:lpstr>
      <vt:lpstr>Hotels in Madison Area</vt:lpstr>
      <vt:lpstr>Data Cleaning Process</vt:lpstr>
      <vt:lpstr>Data Cleaning Process</vt:lpstr>
      <vt:lpstr>Data Analysis Process (Manipulating Cleaned Dataset)</vt:lpstr>
      <vt:lpstr>Data Analysis Process (Manipulating Cleaned Dataset)</vt:lpstr>
      <vt:lpstr>Data Analysis Process (Manipulating Cleaned Dataset)</vt:lpstr>
      <vt:lpstr>Data Analysis Process (Exploratory Data Analysis)</vt:lpstr>
      <vt:lpstr>Data Analysis Process (EDA)</vt:lpstr>
      <vt:lpstr>Data Analysis Process (EDA)</vt:lpstr>
      <vt:lpstr>Data Analysis Process (EDA)</vt:lpstr>
      <vt:lpstr>Data Analysis Process (EDA)</vt:lpstr>
      <vt:lpstr>Statistical Test For the Chosen Words</vt:lpstr>
      <vt:lpstr>SELECTED Words</vt:lpstr>
      <vt:lpstr>What Makes Differences Between Low Rated Hotels and High Rated Hotels?</vt:lpstr>
      <vt:lpstr>What Makes Differences Between Low Rated Hotels and High Rated Hotels?</vt:lpstr>
      <vt:lpstr>The words that makes difference</vt:lpstr>
      <vt:lpstr>The words that makes difference</vt:lpstr>
      <vt:lpstr>The words that makes difference</vt:lpstr>
      <vt:lpstr>The words that makes difference</vt:lpstr>
      <vt:lpstr>Business strategy for low Rated Hotels</vt:lpstr>
      <vt:lpstr>About AC hotel by Marriott in downtown madison</vt:lpstr>
      <vt:lpstr>How to achieve improvement?</vt:lpstr>
      <vt:lpstr>How to achieve improvement?</vt:lpstr>
      <vt:lpstr>How to achieve improvement?</vt:lpstr>
      <vt:lpstr>Business strategy for AC hotel</vt:lpstr>
      <vt:lpstr>PROS &amp; CONS</vt:lpstr>
      <vt:lpstr>Shiny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Hotels in Madison Area</dc:title>
  <dc:creator>HanGyu KANG</dc:creator>
  <cp:lastModifiedBy>HanGyu KANG</cp:lastModifiedBy>
  <cp:revision>80</cp:revision>
  <dcterms:created xsi:type="dcterms:W3CDTF">2020-11-27T02:20:02Z</dcterms:created>
  <dcterms:modified xsi:type="dcterms:W3CDTF">2020-12-01T01:15:57Z</dcterms:modified>
</cp:coreProperties>
</file>